
<file path=[Content_Types].xml><?xml version="1.0" encoding="utf-8"?>
<Types xmlns="http://schemas.openxmlformats.org/package/2006/content-types">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6" r:id="rId2"/>
    <p:sldId id="289" r:id="rId3"/>
    <p:sldId id="283" r:id="rId4"/>
    <p:sldId id="277" r:id="rId5"/>
    <p:sldId id="287" r:id="rId6"/>
    <p:sldId id="288" r:id="rId7"/>
    <p:sldId id="271" r:id="rId8"/>
    <p:sldId id="259" r:id="rId9"/>
    <p:sldId id="285" r:id="rId10"/>
    <p:sldId id="276" r:id="rId11"/>
    <p:sldId id="264" r:id="rId12"/>
    <p:sldId id="286" r:id="rId13"/>
    <p:sldId id="268" r:id="rId14"/>
    <p:sldId id="280" r:id="rId15"/>
    <p:sldId id="261"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677" autoAdjust="0"/>
  </p:normalViewPr>
  <p:slideViewPr>
    <p:cSldViewPr>
      <p:cViewPr>
        <p:scale>
          <a:sx n="60" d="100"/>
          <a:sy n="60" d="100"/>
        </p:scale>
        <p:origin x="-1434" y="-384"/>
      </p:cViewPr>
      <p:guideLst>
        <p:guide orient="horz" pos="2160"/>
        <p:guide pos="2880"/>
      </p:guideLst>
    </p:cSldViewPr>
  </p:slideViewPr>
  <p:notesTextViewPr>
    <p:cViewPr>
      <p:scale>
        <a:sx n="1" d="1"/>
        <a:sy n="1" d="1"/>
      </p:scale>
      <p:origin x="0" y="0"/>
    </p:cViewPr>
  </p:notesTextViewPr>
  <p:sorterViewPr>
    <p:cViewPr>
      <p:scale>
        <a:sx n="100" d="100"/>
        <a:sy n="100" d="100"/>
      </p:scale>
      <p:origin x="0" y="130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explosion val="25"/>
          <c:cat>
            <c:strRef>
              <c:f>Sheet1!$A$2:$A$5</c:f>
              <c:strCache>
                <c:ptCount val="3"/>
                <c:pt idx="0">
                  <c:v>Salaries &amp; Benefits </c:v>
                </c:pt>
                <c:pt idx="1">
                  <c:v>Purchased Services/Tuition</c:v>
                </c:pt>
                <c:pt idx="2">
                  <c:v>Materials &amp; Supplies</c:v>
                </c:pt>
              </c:strCache>
            </c:strRef>
          </c:cat>
          <c:val>
            <c:numRef>
              <c:f>Sheet1!$B$2:$B$5</c:f>
              <c:numCache>
                <c:formatCode>0%</c:formatCode>
                <c:ptCount val="4"/>
                <c:pt idx="0">
                  <c:v>0.62000000000000011</c:v>
                </c:pt>
                <c:pt idx="1">
                  <c:v>0.33000000000000007</c:v>
                </c:pt>
                <c:pt idx="2" formatCode="0.00%">
                  <c:v>1.4000000000000002E-2</c:v>
                </c:pt>
              </c:numCache>
            </c:numRef>
          </c:val>
        </c:ser>
        <c:dLbls>
          <c:showLegendKey val="0"/>
          <c:showVal val="0"/>
          <c:showCatName val="0"/>
          <c:showSerName val="0"/>
          <c:showPercent val="0"/>
          <c:showBubbleSize val="0"/>
          <c:showLeaderLines val="0"/>
        </c:dLbls>
      </c:pie3DChart>
    </c:plotArea>
    <c:legend>
      <c:legendPos val="r"/>
      <c:legendEntry>
        <c:idx val="3"/>
        <c:delete val="1"/>
      </c:legendEntry>
      <c:layout/>
      <c:overlay val="0"/>
    </c:legend>
    <c:plotVisOnly val="1"/>
    <c:dispBlanksAs val="zero"/>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0DF03A2-3607-4AB2-B2E4-C93B6A0910D7}" type="datetimeFigureOut">
              <a:rPr lang="en-US" smtClean="0"/>
              <a:pPr/>
              <a:t>9/29/2015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AD54CF4-DFED-4F99-87FA-4ECCEEF3678A}" type="slidenum">
              <a:rPr lang="en-US" smtClean="0"/>
              <a:pPr/>
              <a:t>‹#›</a:t>
            </a:fld>
            <a:endParaRPr lang="en-US"/>
          </a:p>
        </p:txBody>
      </p:sp>
    </p:spTree>
    <p:extLst>
      <p:ext uri="{BB962C8B-B14F-4D97-AF65-F5344CB8AC3E}">
        <p14:creationId xmlns:p14="http://schemas.microsoft.com/office/powerpoint/2010/main" val="25801883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F3DC6D-BA1B-4CF8-B76C-9BBCE5882197}" type="datetimeFigureOut">
              <a:rPr lang="en-US" smtClean="0"/>
              <a:pPr/>
              <a:t>9/29/2015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26FB49-FA7D-47AC-B9C8-BC1B437ED099}" type="slidenum">
              <a:rPr lang="en-US" smtClean="0"/>
              <a:pPr/>
              <a:t>‹#›</a:t>
            </a:fld>
            <a:endParaRPr lang="en-US"/>
          </a:p>
        </p:txBody>
      </p:sp>
    </p:spTree>
    <p:extLst>
      <p:ext uri="{BB962C8B-B14F-4D97-AF65-F5344CB8AC3E}">
        <p14:creationId xmlns:p14="http://schemas.microsoft.com/office/powerpoint/2010/main" val="16417826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8C72994-62AD-4058-9D6A-4746F6B01E06}" type="datetimeFigureOut">
              <a:rPr lang="en-US" smtClean="0"/>
              <a:pPr/>
              <a:t>9/29/2015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B20CD-E980-454C-BA79-BD4E350C8D94}" type="slidenum">
              <a:rPr lang="en-US" smtClean="0"/>
              <a:pPr/>
              <a:t>‹#›</a:t>
            </a:fld>
            <a:endParaRPr lang="en-US"/>
          </a:p>
        </p:txBody>
      </p:sp>
    </p:spTree>
    <p:extLst>
      <p:ext uri="{BB962C8B-B14F-4D97-AF65-F5344CB8AC3E}">
        <p14:creationId xmlns:p14="http://schemas.microsoft.com/office/powerpoint/2010/main" val="4083863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C72994-62AD-4058-9D6A-4746F6B01E06}" type="datetimeFigureOut">
              <a:rPr lang="en-US" smtClean="0"/>
              <a:pPr/>
              <a:t>9/29/2015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B20CD-E980-454C-BA79-BD4E350C8D94}" type="slidenum">
              <a:rPr lang="en-US" smtClean="0"/>
              <a:pPr/>
              <a:t>‹#›</a:t>
            </a:fld>
            <a:endParaRPr lang="en-US"/>
          </a:p>
        </p:txBody>
      </p:sp>
    </p:spTree>
    <p:extLst>
      <p:ext uri="{BB962C8B-B14F-4D97-AF65-F5344CB8AC3E}">
        <p14:creationId xmlns:p14="http://schemas.microsoft.com/office/powerpoint/2010/main" val="4198653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C72994-62AD-4058-9D6A-4746F6B01E06}" type="datetimeFigureOut">
              <a:rPr lang="en-US" smtClean="0"/>
              <a:pPr/>
              <a:t>9/29/2015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B20CD-E980-454C-BA79-BD4E350C8D94}" type="slidenum">
              <a:rPr lang="en-US" smtClean="0"/>
              <a:pPr/>
              <a:t>‹#›</a:t>
            </a:fld>
            <a:endParaRPr lang="en-US"/>
          </a:p>
        </p:txBody>
      </p:sp>
    </p:spTree>
    <p:extLst>
      <p:ext uri="{BB962C8B-B14F-4D97-AF65-F5344CB8AC3E}">
        <p14:creationId xmlns:p14="http://schemas.microsoft.com/office/powerpoint/2010/main" val="2655462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C72994-62AD-4058-9D6A-4746F6B01E06}" type="datetimeFigureOut">
              <a:rPr lang="en-US" smtClean="0"/>
              <a:pPr/>
              <a:t>9/29/2015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B20CD-E980-454C-BA79-BD4E350C8D94}" type="slidenum">
              <a:rPr lang="en-US" smtClean="0"/>
              <a:pPr/>
              <a:t>‹#›</a:t>
            </a:fld>
            <a:endParaRPr lang="en-US"/>
          </a:p>
        </p:txBody>
      </p:sp>
    </p:spTree>
    <p:extLst>
      <p:ext uri="{BB962C8B-B14F-4D97-AF65-F5344CB8AC3E}">
        <p14:creationId xmlns:p14="http://schemas.microsoft.com/office/powerpoint/2010/main" val="4262469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C72994-62AD-4058-9D6A-4746F6B01E06}" type="datetimeFigureOut">
              <a:rPr lang="en-US" smtClean="0"/>
              <a:pPr/>
              <a:t>9/29/2015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B20CD-E980-454C-BA79-BD4E350C8D94}" type="slidenum">
              <a:rPr lang="en-US" smtClean="0"/>
              <a:pPr/>
              <a:t>‹#›</a:t>
            </a:fld>
            <a:endParaRPr lang="en-US"/>
          </a:p>
        </p:txBody>
      </p:sp>
    </p:spTree>
    <p:extLst>
      <p:ext uri="{BB962C8B-B14F-4D97-AF65-F5344CB8AC3E}">
        <p14:creationId xmlns:p14="http://schemas.microsoft.com/office/powerpoint/2010/main" val="854613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8C72994-62AD-4058-9D6A-4746F6B01E06}" type="datetimeFigureOut">
              <a:rPr lang="en-US" smtClean="0"/>
              <a:pPr/>
              <a:t>9/29/2015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B20CD-E980-454C-BA79-BD4E350C8D94}" type="slidenum">
              <a:rPr lang="en-US" smtClean="0"/>
              <a:pPr/>
              <a:t>‹#›</a:t>
            </a:fld>
            <a:endParaRPr lang="en-US"/>
          </a:p>
        </p:txBody>
      </p:sp>
    </p:spTree>
    <p:extLst>
      <p:ext uri="{BB962C8B-B14F-4D97-AF65-F5344CB8AC3E}">
        <p14:creationId xmlns:p14="http://schemas.microsoft.com/office/powerpoint/2010/main" val="2493836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8C72994-62AD-4058-9D6A-4746F6B01E06}" type="datetimeFigureOut">
              <a:rPr lang="en-US" smtClean="0"/>
              <a:pPr/>
              <a:t>9/29/2015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BB20CD-E980-454C-BA79-BD4E350C8D94}" type="slidenum">
              <a:rPr lang="en-US" smtClean="0"/>
              <a:pPr/>
              <a:t>‹#›</a:t>
            </a:fld>
            <a:endParaRPr lang="en-US"/>
          </a:p>
        </p:txBody>
      </p:sp>
    </p:spTree>
    <p:extLst>
      <p:ext uri="{BB962C8B-B14F-4D97-AF65-F5344CB8AC3E}">
        <p14:creationId xmlns:p14="http://schemas.microsoft.com/office/powerpoint/2010/main" val="3258952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8C72994-62AD-4058-9D6A-4746F6B01E06}" type="datetimeFigureOut">
              <a:rPr lang="en-US" smtClean="0"/>
              <a:pPr/>
              <a:t>9/29/2015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BB20CD-E980-454C-BA79-BD4E350C8D94}" type="slidenum">
              <a:rPr lang="en-US" smtClean="0"/>
              <a:pPr/>
              <a:t>‹#›</a:t>
            </a:fld>
            <a:endParaRPr lang="en-US"/>
          </a:p>
        </p:txBody>
      </p:sp>
    </p:spTree>
    <p:extLst>
      <p:ext uri="{BB962C8B-B14F-4D97-AF65-F5344CB8AC3E}">
        <p14:creationId xmlns:p14="http://schemas.microsoft.com/office/powerpoint/2010/main" val="3027349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C72994-62AD-4058-9D6A-4746F6B01E06}" type="datetimeFigureOut">
              <a:rPr lang="en-US" smtClean="0"/>
              <a:pPr/>
              <a:t>9/29/2015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BB20CD-E980-454C-BA79-BD4E350C8D94}" type="slidenum">
              <a:rPr lang="en-US" smtClean="0"/>
              <a:pPr/>
              <a:t>‹#›</a:t>
            </a:fld>
            <a:endParaRPr lang="en-US"/>
          </a:p>
        </p:txBody>
      </p:sp>
    </p:spTree>
    <p:extLst>
      <p:ext uri="{BB962C8B-B14F-4D97-AF65-F5344CB8AC3E}">
        <p14:creationId xmlns:p14="http://schemas.microsoft.com/office/powerpoint/2010/main" val="919214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C72994-62AD-4058-9D6A-4746F6B01E06}" type="datetimeFigureOut">
              <a:rPr lang="en-US" smtClean="0"/>
              <a:pPr/>
              <a:t>9/29/2015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B20CD-E980-454C-BA79-BD4E350C8D94}" type="slidenum">
              <a:rPr lang="en-US" smtClean="0"/>
              <a:pPr/>
              <a:t>‹#›</a:t>
            </a:fld>
            <a:endParaRPr lang="en-US"/>
          </a:p>
        </p:txBody>
      </p:sp>
    </p:spTree>
    <p:extLst>
      <p:ext uri="{BB962C8B-B14F-4D97-AF65-F5344CB8AC3E}">
        <p14:creationId xmlns:p14="http://schemas.microsoft.com/office/powerpoint/2010/main" val="3206504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C72994-62AD-4058-9D6A-4746F6B01E06}" type="datetimeFigureOut">
              <a:rPr lang="en-US" smtClean="0"/>
              <a:pPr/>
              <a:t>9/29/2015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B20CD-E980-454C-BA79-BD4E350C8D94}" type="slidenum">
              <a:rPr lang="en-US" smtClean="0"/>
              <a:pPr/>
              <a:t>‹#›</a:t>
            </a:fld>
            <a:endParaRPr lang="en-US"/>
          </a:p>
        </p:txBody>
      </p:sp>
    </p:spTree>
    <p:extLst>
      <p:ext uri="{BB962C8B-B14F-4D97-AF65-F5344CB8AC3E}">
        <p14:creationId xmlns:p14="http://schemas.microsoft.com/office/powerpoint/2010/main" val="1591042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7000">
              <a:srgbClr val="9E9B8C"/>
            </a:gs>
            <a:gs pos="0">
              <a:schemeClr val="bg2">
                <a:tint val="40000"/>
                <a:satMod val="350000"/>
              </a:schemeClr>
            </a:gs>
            <a:gs pos="0">
              <a:schemeClr val="bg2">
                <a:tint val="45000"/>
                <a:shade val="99000"/>
                <a:satMod val="350000"/>
              </a:schemeClr>
            </a:gs>
            <a:gs pos="98000">
              <a:schemeClr val="bg2">
                <a:shade val="20000"/>
                <a:satMod val="255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C72994-62AD-4058-9D6A-4746F6B01E06}" type="datetimeFigureOut">
              <a:rPr lang="en-US" smtClean="0"/>
              <a:pPr/>
              <a:t>9/29/2015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B20CD-E980-454C-BA79-BD4E350C8D94}" type="slidenum">
              <a:rPr lang="en-US" smtClean="0"/>
              <a:pPr/>
              <a:t>‹#›</a:t>
            </a:fld>
            <a:endParaRPr lang="en-US"/>
          </a:p>
        </p:txBody>
      </p:sp>
    </p:spTree>
    <p:extLst>
      <p:ext uri="{BB962C8B-B14F-4D97-AF65-F5344CB8AC3E}">
        <p14:creationId xmlns:p14="http://schemas.microsoft.com/office/powerpoint/2010/main" val="39622998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30.jpeg"/><Relationship Id="rId7" Type="http://schemas.openxmlformats.org/officeDocument/2006/relationships/image" Target="../media/image28.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32.jpeg"/><Relationship Id="rId4" Type="http://schemas.openxmlformats.org/officeDocument/2006/relationships/image" Target="../media/image31.jpeg"/><Relationship Id="rId9" Type="http://schemas.openxmlformats.org/officeDocument/2006/relationships/image" Target="../media/image29.wmf"/></Relationships>
</file>

<file path=ppt/slides/_rels/slide1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peekskillcsd.org/site/default.aspx?PageType=3&amp;DomainID=4&amp;ModuleInstanceID=64&amp;ViewID=047E6BE3-6D87-4130-8424-D8E4E9ED6C2A&amp;RenderLoc=0&amp;FlexDataID=4785&amp;PageID=1" TargetMode="Externa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peekskillcsd.org/cms/lib07/NY01913880/Centricity/Domain/4/Student%20Council%20September%202015%20report.pdf" TargetMode="Externa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3.w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09600" y="434975"/>
            <a:ext cx="7772400" cy="1470025"/>
          </a:xfrm>
        </p:spPr>
        <p:txBody>
          <a:bodyPr>
            <a:normAutofit fontScale="90000"/>
          </a:bodyPr>
          <a:lstStyle/>
          <a:p>
            <a:r>
              <a:rPr lang="en-US" sz="4000" b="1" dirty="0" smtClean="0"/>
              <a:t>Superintendent’s Report</a:t>
            </a:r>
            <a:br>
              <a:rPr lang="en-US" sz="4000" b="1" dirty="0" smtClean="0"/>
            </a:br>
            <a:r>
              <a:rPr lang="en-US" sz="3200" b="1" dirty="0" smtClean="0"/>
              <a:t>Dr. David Fine</a:t>
            </a:r>
            <a:br>
              <a:rPr lang="en-US" sz="3200" b="1" dirty="0" smtClean="0"/>
            </a:br>
            <a:r>
              <a:rPr lang="en-US" sz="3200" b="1" i="1" dirty="0" smtClean="0"/>
              <a:t>Peekskill City School District:                                               A System Focused on Every Student; Every Day.</a:t>
            </a:r>
            <a:endParaRPr lang="en-US" sz="3200" b="1" i="1" dirty="0"/>
          </a:p>
        </p:txBody>
      </p:sp>
      <p:sp>
        <p:nvSpPr>
          <p:cNvPr id="6" name="Subtitle 5"/>
          <p:cNvSpPr>
            <a:spLocks noGrp="1"/>
          </p:cNvSpPr>
          <p:nvPr>
            <p:ph type="subTitle" idx="1"/>
          </p:nvPr>
        </p:nvSpPr>
        <p:spPr>
          <a:xfrm>
            <a:off x="1219200" y="5255664"/>
            <a:ext cx="6400800" cy="1373736"/>
          </a:xfrm>
        </p:spPr>
        <p:txBody>
          <a:bodyPr/>
          <a:lstStyle/>
          <a:p>
            <a:r>
              <a:rPr lang="en-US" b="1" dirty="0" smtClean="0">
                <a:solidFill>
                  <a:srgbClr val="C00000"/>
                </a:solidFill>
                <a:effectLst/>
              </a:rPr>
              <a:t>Meeting of the Board of Education</a:t>
            </a:r>
          </a:p>
          <a:p>
            <a:r>
              <a:rPr lang="en-US" b="1" dirty="0" smtClean="0">
                <a:solidFill>
                  <a:srgbClr val="C00000"/>
                </a:solidFill>
                <a:effectLst/>
              </a:rPr>
              <a:t>September 29, 2015</a:t>
            </a:r>
          </a:p>
          <a:p>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62200" y="2438400"/>
            <a:ext cx="3733800" cy="2489200"/>
          </a:xfrm>
          <a:prstGeom prst="rect">
            <a:avLst/>
          </a:prstGeom>
        </p:spPr>
      </p:pic>
    </p:spTree>
    <p:extLst>
      <p:ext uri="{BB962C8B-B14F-4D97-AF65-F5344CB8AC3E}">
        <p14:creationId xmlns:p14="http://schemas.microsoft.com/office/powerpoint/2010/main" val="17895275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b="1" dirty="0" smtClean="0"/>
              <a:t>College/University and Beyond</a:t>
            </a:r>
            <a:endParaRPr lang="en-US" dirty="0"/>
          </a:p>
        </p:txBody>
      </p:sp>
      <p:sp>
        <p:nvSpPr>
          <p:cNvPr id="3" name="Content Placeholder 2"/>
          <p:cNvSpPr>
            <a:spLocks noGrp="1"/>
          </p:cNvSpPr>
          <p:nvPr>
            <p:ph idx="1"/>
          </p:nvPr>
        </p:nvSpPr>
        <p:spPr>
          <a:xfrm>
            <a:off x="228600" y="1066800"/>
            <a:ext cx="8763000" cy="4754563"/>
          </a:xfrm>
        </p:spPr>
        <p:txBody>
          <a:bodyPr>
            <a:normAutofit/>
          </a:bodyPr>
          <a:lstStyle/>
          <a:p>
            <a:pPr>
              <a:buClr>
                <a:schemeClr val="tx1"/>
              </a:buClr>
            </a:pPr>
            <a:r>
              <a:rPr lang="en-US" sz="3000" b="1" dirty="0" smtClean="0">
                <a:solidFill>
                  <a:srgbClr val="C00000"/>
                </a:solidFill>
              </a:rPr>
              <a:t>4 or More:</a:t>
            </a:r>
          </a:p>
          <a:p>
            <a:pPr marL="285750" indent="-285750">
              <a:buClr>
                <a:schemeClr val="tx1"/>
              </a:buClr>
            </a:pPr>
            <a:r>
              <a:rPr lang="en-US" sz="2800" b="1" dirty="0" smtClean="0">
                <a:solidFill>
                  <a:srgbClr val="C00000"/>
                </a:solidFill>
              </a:rPr>
              <a:t>We are excited to introduce the College Board’s 4 or more counselor campaign– designed to help us reach our college readiness goals.  Counselors across the country will be asked to take the 4 or more pledge; encouraging all students to apply to at least four colleges.  Studies show that students who apply to two colleges, rather than one, are 40% more likely to actually enroll post-high school.</a:t>
            </a:r>
            <a:endParaRPr lang="en-US" sz="2800" b="1" dirty="0">
              <a:solidFill>
                <a:srgbClr val="C00000"/>
              </a:solidFill>
            </a:endParaRPr>
          </a:p>
          <a:p>
            <a:endParaRPr lang="en-US" dirty="0">
              <a:solidFill>
                <a:srgbClr val="C00000"/>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88106" y="4876800"/>
            <a:ext cx="2590800" cy="1727200"/>
          </a:xfrm>
          <a:prstGeom prst="rect">
            <a:avLst/>
          </a:prstGeom>
        </p:spPr>
      </p:pic>
    </p:spTree>
    <p:extLst>
      <p:ext uri="{BB962C8B-B14F-4D97-AF65-F5344CB8AC3E}">
        <p14:creationId xmlns:p14="http://schemas.microsoft.com/office/powerpoint/2010/main" val="31487054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610600" cy="5334000"/>
          </a:xfrm>
        </p:spPr>
        <p:txBody>
          <a:bodyPr>
            <a:normAutofit fontScale="25000" lnSpcReduction="20000"/>
          </a:bodyPr>
          <a:lstStyle/>
          <a:p>
            <a:pPr marL="0" indent="0" algn="ctr">
              <a:buNone/>
            </a:pPr>
            <a:r>
              <a:rPr lang="en-US" sz="5600" b="1" dirty="0"/>
              <a:t>Contracts Under $10,000</a:t>
            </a:r>
            <a:endParaRPr lang="en-US" sz="5600" dirty="0" smtClean="0"/>
          </a:p>
          <a:p>
            <a:endParaRPr lang="en-US" dirty="0"/>
          </a:p>
          <a:p>
            <a:r>
              <a:rPr lang="en-US" sz="5600" dirty="0"/>
              <a:t>Ossining Union Free School District; Health and Welfare; 2014/2015 School Year; $817.34 per pupil (4 students attending</a:t>
            </a:r>
            <a:r>
              <a:rPr lang="en-US" sz="5600" dirty="0" smtClean="0"/>
              <a:t>)</a:t>
            </a:r>
            <a:endParaRPr lang="en-US" sz="5600" dirty="0"/>
          </a:p>
          <a:p>
            <a:r>
              <a:rPr lang="en-US" sz="5600" dirty="0"/>
              <a:t>Dr. Marcia </a:t>
            </a:r>
            <a:r>
              <a:rPr lang="en-US" sz="5600" dirty="0" err="1"/>
              <a:t>Delcourt</a:t>
            </a:r>
            <a:r>
              <a:rPr lang="en-US" sz="5600" dirty="0"/>
              <a:t>; Provide continuation of Project Evaluator services; 2015/2016 School Year; Not to exceed $10,000; Funding from Community Schools Grant Initiative</a:t>
            </a:r>
          </a:p>
          <a:p>
            <a:r>
              <a:rPr lang="en-US" sz="5600" dirty="0"/>
              <a:t>Girls Scouts/</a:t>
            </a:r>
            <a:r>
              <a:rPr lang="en-US" sz="5600" dirty="0" err="1"/>
              <a:t>Oakside</a:t>
            </a:r>
            <a:r>
              <a:rPr lang="en-US" sz="5600" dirty="0"/>
              <a:t>; Offering a program for girls in grades K-5;  2015/2016 School Year; $0</a:t>
            </a:r>
          </a:p>
          <a:p>
            <a:r>
              <a:rPr lang="en-US" sz="5600" dirty="0"/>
              <a:t>Z Recording Studio; Provide music recording and production workshops; 2015/2016 School Year; $5,000; Funding from LEAP Grant</a:t>
            </a:r>
          </a:p>
          <a:p>
            <a:r>
              <a:rPr lang="en-US" sz="5600" dirty="0"/>
              <a:t>New Era Creative Space; Provide parenting and youth workshops; 2015/2016 School Year; $1,500; Funding from LEAP Grant </a:t>
            </a:r>
          </a:p>
          <a:p>
            <a:r>
              <a:rPr lang="en-US" sz="5600" dirty="0"/>
              <a:t>Westchester Jewish Community Services-Young People Achieve/</a:t>
            </a:r>
            <a:r>
              <a:rPr lang="en-US" sz="5600" dirty="0" err="1"/>
              <a:t>PHS</a:t>
            </a:r>
            <a:r>
              <a:rPr lang="en-US" sz="5600" dirty="0"/>
              <a:t>; Provide case management services, counseling sessions, community outreach services and coordinate social work services in the overall educational program; 2015/2016 School Year; $9,500; Funding through the Extended School Day/School Violence Prevention </a:t>
            </a:r>
            <a:r>
              <a:rPr lang="en-US" sz="5600" dirty="0" smtClean="0"/>
              <a:t>Grant</a:t>
            </a:r>
            <a:endParaRPr lang="en-US" sz="5600" dirty="0"/>
          </a:p>
          <a:p>
            <a:r>
              <a:rPr lang="en-US" sz="5600" dirty="0"/>
              <a:t>Westchester Jewish Community Services-Margaret's Place/</a:t>
            </a:r>
            <a:r>
              <a:rPr lang="en-US" sz="5600" dirty="0" err="1"/>
              <a:t>PKMS</a:t>
            </a:r>
            <a:r>
              <a:rPr lang="en-US" sz="5600" dirty="0"/>
              <a:t>; Provide Domestic Violence Education; 2015/2016 School Year; </a:t>
            </a:r>
            <a:r>
              <a:rPr lang="en-US" sz="5600" dirty="0" smtClean="0"/>
              <a:t>$0</a:t>
            </a:r>
            <a:endParaRPr lang="en-US" sz="5600" dirty="0"/>
          </a:p>
          <a:p>
            <a:r>
              <a:rPr lang="en-US" sz="5600" dirty="0"/>
              <a:t>Mad Science Contract/Uriah Hill; Provide science classes for eight Pre-K classes, September 4, 2015 - June 24, 2016; </a:t>
            </a:r>
            <a:r>
              <a:rPr lang="en-US" sz="5600" dirty="0" smtClean="0"/>
              <a:t>Not </a:t>
            </a:r>
            <a:r>
              <a:rPr lang="en-US" sz="5600" dirty="0"/>
              <a:t>to Exceed  $4,320; Funding through </a:t>
            </a:r>
            <a:r>
              <a:rPr lang="en-US" sz="5600" dirty="0" err="1"/>
              <a:t>UPK</a:t>
            </a:r>
            <a:r>
              <a:rPr lang="en-US" sz="5600" dirty="0"/>
              <a:t> </a:t>
            </a:r>
            <a:r>
              <a:rPr lang="en-US" sz="5600" dirty="0" smtClean="0"/>
              <a:t>Grant</a:t>
            </a:r>
          </a:p>
          <a:p>
            <a:r>
              <a:rPr lang="en-US" sz="5600" dirty="0"/>
              <a:t>Jim Rose; Provide first aid training to school district athletic coaches; July 1, 2015 - June 30, 2016;$50 per coach</a:t>
            </a:r>
            <a:endParaRPr lang="en-US" sz="5600" dirty="0" smtClean="0"/>
          </a:p>
          <a:p>
            <a:pPr marL="0" indent="0" algn="ctr">
              <a:buNone/>
            </a:pPr>
            <a:r>
              <a:rPr lang="en-US" sz="5600" b="1" dirty="0" smtClean="0"/>
              <a:t>Donations Under $5,000</a:t>
            </a:r>
            <a:endParaRPr lang="en-US" sz="5600" b="1" dirty="0"/>
          </a:p>
          <a:p>
            <a:r>
              <a:rPr lang="en-US" sz="5600" dirty="0"/>
              <a:t>Jacob Burns Film Center Program </a:t>
            </a:r>
            <a:r>
              <a:rPr lang="en-US" sz="5600" i="1" dirty="0"/>
              <a:t>See Hear Feel Film</a:t>
            </a:r>
            <a:r>
              <a:rPr lang="en-US" sz="5600" dirty="0"/>
              <a:t>/</a:t>
            </a:r>
            <a:r>
              <a:rPr lang="en-US" sz="5600" dirty="0" err="1"/>
              <a:t>Oakside</a:t>
            </a:r>
            <a:r>
              <a:rPr lang="en-US" sz="5600" dirty="0"/>
              <a:t>; Provide the cost of bus transportation for a maximum of 60 students to Jacob Burns, </a:t>
            </a:r>
            <a:r>
              <a:rPr lang="en-US" sz="5600" i="1" dirty="0"/>
              <a:t>See Hear Feel Film </a:t>
            </a:r>
            <a:r>
              <a:rPr lang="en-US" sz="5600" dirty="0"/>
              <a:t>program for a total of 12 trips; </a:t>
            </a:r>
            <a:r>
              <a:rPr lang="en-US" sz="5600" dirty="0" smtClean="0"/>
              <a:t>2015/2016 </a:t>
            </a:r>
            <a:r>
              <a:rPr lang="en-US" sz="5600" dirty="0"/>
              <a:t>S</a:t>
            </a:r>
            <a:r>
              <a:rPr lang="en-US" sz="5600" dirty="0" smtClean="0"/>
              <a:t>chool </a:t>
            </a:r>
            <a:r>
              <a:rPr lang="en-US" sz="5600" dirty="0"/>
              <a:t>Y</a:t>
            </a:r>
            <a:r>
              <a:rPr lang="en-US" sz="5600" dirty="0" smtClean="0"/>
              <a:t>ear</a:t>
            </a:r>
            <a:r>
              <a:rPr lang="en-US" sz="5600" dirty="0"/>
              <a:t>; Estimated cost $4,329.00.</a:t>
            </a:r>
            <a:endParaRPr lang="en-US" sz="5600" dirty="0" smtClean="0"/>
          </a:p>
          <a:p>
            <a:pPr marL="0" indent="0">
              <a:buNone/>
            </a:pPr>
            <a:r>
              <a:rPr lang="en-US" sz="8000" b="1" dirty="0" smtClean="0">
                <a:solidFill>
                  <a:srgbClr val="C00000"/>
                </a:solidFill>
              </a:rPr>
              <a:t/>
            </a:r>
            <a:br>
              <a:rPr lang="en-US" sz="8000" b="1" dirty="0" smtClean="0">
                <a:solidFill>
                  <a:srgbClr val="C00000"/>
                </a:solidFill>
              </a:rPr>
            </a:br>
            <a:endParaRPr lang="en-US" sz="8000" b="1" dirty="0" smtClean="0">
              <a:solidFill>
                <a:srgbClr val="C00000"/>
              </a:solidFill>
            </a:endParaRPr>
          </a:p>
          <a:p>
            <a:pPr marL="0" indent="0">
              <a:buNone/>
            </a:pPr>
            <a:r>
              <a:rPr lang="en-US" dirty="0"/>
              <a:t/>
            </a:r>
            <a:br>
              <a:rPr lang="en-US" dirty="0"/>
            </a:br>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943350" y="4076700"/>
            <a:ext cx="2057400" cy="3352800"/>
          </a:xfrm>
          <a:prstGeom prst="rect">
            <a:avLst/>
          </a:prstGeom>
        </p:spPr>
      </p:pic>
    </p:spTree>
    <p:extLst>
      <p:ext uri="{BB962C8B-B14F-4D97-AF65-F5344CB8AC3E}">
        <p14:creationId xmlns:p14="http://schemas.microsoft.com/office/powerpoint/2010/main" val="12772496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246254"/>
            <a:ext cx="7886700" cy="787019"/>
          </a:xfrm>
        </p:spPr>
        <p:txBody>
          <a:bodyPr/>
          <a:lstStyle/>
          <a:p>
            <a:pPr algn="ctr"/>
            <a:r>
              <a:rPr lang="en-US" b="1" dirty="0" smtClean="0"/>
              <a:t>Grant Allocations for 2015-16 </a:t>
            </a:r>
            <a:endParaRPr lang="en-US" b="1" dirty="0"/>
          </a:p>
        </p:txBody>
      </p:sp>
      <p:sp>
        <p:nvSpPr>
          <p:cNvPr id="5" name="Content Placeholder 4"/>
          <p:cNvSpPr>
            <a:spLocks noGrp="1"/>
          </p:cNvSpPr>
          <p:nvPr>
            <p:ph sz="half" idx="1"/>
          </p:nvPr>
        </p:nvSpPr>
        <p:spPr>
          <a:xfrm>
            <a:off x="166878" y="1289305"/>
            <a:ext cx="5471922" cy="5244275"/>
          </a:xfrm>
        </p:spPr>
        <p:txBody>
          <a:bodyPr>
            <a:normAutofit fontScale="62500" lnSpcReduction="20000"/>
          </a:bodyPr>
          <a:lstStyle/>
          <a:p>
            <a:r>
              <a:rPr lang="en-US" dirty="0" smtClean="0"/>
              <a:t>UNIVERSAL PRE -K		$437,858 </a:t>
            </a:r>
          </a:p>
          <a:p>
            <a:r>
              <a:rPr lang="en-US" dirty="0" smtClean="0"/>
              <a:t>PRIORITY PRE -K			$326,752 </a:t>
            </a:r>
          </a:p>
          <a:p>
            <a:r>
              <a:rPr lang="en-US" dirty="0" smtClean="0"/>
              <a:t>21st CENTURY			$926,311 </a:t>
            </a:r>
          </a:p>
          <a:p>
            <a:r>
              <a:rPr lang="en-US" dirty="0" smtClean="0"/>
              <a:t>TITLE IIB MATH 			$78,119 </a:t>
            </a:r>
          </a:p>
          <a:p>
            <a:r>
              <a:rPr lang="en-US" dirty="0" smtClean="0"/>
              <a:t>TITLE IIB SCIENCE 		$79,066 </a:t>
            </a:r>
          </a:p>
          <a:p>
            <a:r>
              <a:rPr lang="en-US" dirty="0" smtClean="0"/>
              <a:t>EXTENDED DAY CERTIFIED		$269,790 </a:t>
            </a:r>
          </a:p>
          <a:p>
            <a:r>
              <a:rPr lang="en-US" dirty="0" smtClean="0"/>
              <a:t>TITLE I 				$948,728 </a:t>
            </a:r>
          </a:p>
          <a:p>
            <a:r>
              <a:rPr lang="en-US" dirty="0" smtClean="0"/>
              <a:t>SECTION 611 			$807,975 </a:t>
            </a:r>
          </a:p>
          <a:p>
            <a:r>
              <a:rPr lang="en-US" dirty="0" smtClean="0"/>
              <a:t>SECTION 619			$41,512</a:t>
            </a:r>
          </a:p>
          <a:p>
            <a:r>
              <a:rPr lang="en-US" dirty="0" smtClean="0"/>
              <a:t>TITLE IIA 			$181,132 </a:t>
            </a:r>
          </a:p>
          <a:p>
            <a:r>
              <a:rPr lang="en-US" dirty="0" smtClean="0"/>
              <a:t>MCKINNEY-VENTO CERTIFIED	$40,350 </a:t>
            </a:r>
          </a:p>
          <a:p>
            <a:r>
              <a:rPr lang="en-US" dirty="0" smtClean="0"/>
              <a:t>TITLE IIIA IMMIGRANT		$38,515 </a:t>
            </a:r>
          </a:p>
          <a:p>
            <a:r>
              <a:rPr lang="en-US" dirty="0" smtClean="0"/>
              <a:t>TITLE IIIA LEP CERTIFIED		$104,957 </a:t>
            </a:r>
          </a:p>
          <a:p>
            <a:r>
              <a:rPr lang="en-US" dirty="0" smtClean="0"/>
              <a:t>COMMUNITY SCHOOLS CERTIFIED	$200,000</a:t>
            </a:r>
          </a:p>
          <a:p>
            <a:r>
              <a:rPr lang="en-US" sz="3200" b="1" i="1" dirty="0" smtClean="0"/>
              <a:t>TOTAL				$4,481,065 </a:t>
            </a:r>
            <a:endParaRPr lang="en-US" sz="3200" b="1" i="1" dirty="0"/>
          </a:p>
        </p:txBody>
      </p:sp>
      <p:sp>
        <p:nvSpPr>
          <p:cNvPr id="6" name="Content Placeholder 5"/>
          <p:cNvSpPr>
            <a:spLocks noGrp="1"/>
          </p:cNvSpPr>
          <p:nvPr>
            <p:ph sz="half" idx="2"/>
          </p:nvPr>
        </p:nvSpPr>
        <p:spPr>
          <a:xfrm>
            <a:off x="4629150" y="1289305"/>
            <a:ext cx="3886200" cy="4887659"/>
          </a:xfrm>
        </p:spPr>
        <p:txBody>
          <a:bodyPr>
            <a:normAutofit fontScale="62500" lnSpcReduction="20000"/>
          </a:bodyPr>
          <a:lstStyle/>
          <a:p>
            <a:pPr marL="0" indent="0" algn="ctr">
              <a:buNone/>
            </a:pPr>
            <a:r>
              <a:rPr lang="en-US" b="1" dirty="0" smtClean="0"/>
              <a:t>BREAKDOWN BY OBJECT</a:t>
            </a:r>
          </a:p>
          <a:p>
            <a:endParaRPr lang="en-US" dirty="0"/>
          </a:p>
          <a:p>
            <a:endParaRPr lang="en-US" dirty="0"/>
          </a:p>
        </p:txBody>
      </p:sp>
      <p:graphicFrame>
        <p:nvGraphicFramePr>
          <p:cNvPr id="2" name="Chart 1"/>
          <p:cNvGraphicFramePr/>
          <p:nvPr>
            <p:extLst>
              <p:ext uri="{D42A27DB-BD31-4B8C-83A1-F6EECF244321}">
                <p14:modId xmlns:p14="http://schemas.microsoft.com/office/powerpoint/2010/main" val="882227198"/>
              </p:ext>
            </p:extLst>
          </p:nvPr>
        </p:nvGraphicFramePr>
        <p:xfrm>
          <a:off x="4800600" y="838200"/>
          <a:ext cx="4130553" cy="5418667"/>
        </p:xfrm>
        <a:graphic>
          <a:graphicData uri="http://schemas.openxmlformats.org/drawingml/2006/chart">
            <c:chart xmlns:c="http://schemas.openxmlformats.org/drawingml/2006/chart" xmlns:r="http://schemas.openxmlformats.org/officeDocument/2006/relationships" r:id="rId2"/>
          </a:graphicData>
        </a:graphic>
      </p:graphicFrame>
      <p:pic>
        <p:nvPicPr>
          <p:cNvPr id="7" name="Content Placeholder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200" y="5105400"/>
            <a:ext cx="2362200" cy="1574800"/>
          </a:xfrm>
          <a:prstGeom prst="rect">
            <a:avLst/>
          </a:prstGeom>
        </p:spPr>
      </p:pic>
    </p:spTree>
    <p:extLst>
      <p:ext uri="{BB962C8B-B14F-4D97-AF65-F5344CB8AC3E}">
        <p14:creationId xmlns:p14="http://schemas.microsoft.com/office/powerpoint/2010/main" val="33128310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52400"/>
            <a:ext cx="8686800" cy="646331"/>
          </a:xfrm>
          <a:prstGeom prst="rect">
            <a:avLst/>
          </a:prstGeom>
          <a:noFill/>
        </p:spPr>
        <p:txBody>
          <a:bodyPr wrap="square" rtlCol="0">
            <a:spAutoFit/>
          </a:bodyPr>
          <a:lstStyle/>
          <a:p>
            <a:pPr algn="ctr"/>
            <a:r>
              <a:rPr lang="en-US" sz="3600" b="1" dirty="0" smtClean="0"/>
              <a:t>Peekskill Reminders</a:t>
            </a:r>
            <a:endParaRPr lang="en-US" sz="3600" b="1" dirty="0"/>
          </a:p>
        </p:txBody>
      </p:sp>
      <p:sp>
        <p:nvSpPr>
          <p:cNvPr id="3" name="TextBox 2"/>
          <p:cNvSpPr txBox="1"/>
          <p:nvPr/>
        </p:nvSpPr>
        <p:spPr>
          <a:xfrm>
            <a:off x="304800" y="762000"/>
            <a:ext cx="8686800" cy="3231654"/>
          </a:xfrm>
          <a:prstGeom prst="rect">
            <a:avLst/>
          </a:prstGeom>
          <a:noFill/>
        </p:spPr>
        <p:txBody>
          <a:bodyPr wrap="square" rtlCol="0">
            <a:spAutoFit/>
          </a:bodyPr>
          <a:lstStyle/>
          <a:p>
            <a:endParaRPr lang="en-US" sz="2400" b="1" dirty="0">
              <a:solidFill>
                <a:srgbClr val="7030A0"/>
              </a:solidFill>
            </a:endParaRPr>
          </a:p>
          <a:p>
            <a:pPr marL="457200" indent="-457200">
              <a:buFont typeface="Arial" panose="020B0604020202020204" pitchFamily="34" charset="0"/>
              <a:buChar char="•"/>
            </a:pPr>
            <a:r>
              <a:rPr lang="en-US" sz="2400" b="1" dirty="0" smtClean="0">
                <a:solidFill>
                  <a:srgbClr val="C00000"/>
                </a:solidFill>
              </a:rPr>
              <a:t>October 6</a:t>
            </a:r>
            <a:r>
              <a:rPr lang="en-US" sz="2400" b="1" baseline="30000" dirty="0" smtClean="0">
                <a:solidFill>
                  <a:srgbClr val="C00000"/>
                </a:solidFill>
              </a:rPr>
              <a:t>th</a:t>
            </a:r>
            <a:r>
              <a:rPr lang="en-US" sz="2400" b="1" dirty="0" smtClean="0">
                <a:solidFill>
                  <a:srgbClr val="C00000"/>
                </a:solidFill>
              </a:rPr>
              <a:t>:  Next BOE Meeting (HS, SLT), 7pm</a:t>
            </a:r>
          </a:p>
          <a:p>
            <a:pPr marL="457200" indent="-457200">
              <a:buFont typeface="Arial" panose="020B0604020202020204" pitchFamily="34" charset="0"/>
              <a:buChar char="•"/>
            </a:pPr>
            <a:r>
              <a:rPr lang="en-US" sz="2400" b="1" dirty="0" smtClean="0">
                <a:solidFill>
                  <a:srgbClr val="C00000"/>
                </a:solidFill>
              </a:rPr>
              <a:t>October 10</a:t>
            </a:r>
            <a:r>
              <a:rPr lang="en-US" sz="2400" b="1" baseline="30000" dirty="0" smtClean="0">
                <a:solidFill>
                  <a:srgbClr val="C00000"/>
                </a:solidFill>
              </a:rPr>
              <a:t>th</a:t>
            </a:r>
            <a:r>
              <a:rPr lang="en-US" sz="2400" b="1" dirty="0" smtClean="0">
                <a:solidFill>
                  <a:srgbClr val="C00000"/>
                </a:solidFill>
              </a:rPr>
              <a:t>:  5k Fun-Run; and Homecoming</a:t>
            </a:r>
            <a:endParaRPr lang="en-US" sz="2400" b="1" dirty="0">
              <a:solidFill>
                <a:srgbClr val="C00000"/>
              </a:solidFill>
            </a:endParaRPr>
          </a:p>
          <a:p>
            <a:pPr marL="342900" indent="-342900">
              <a:buFont typeface="Arial" panose="020B0604020202020204" pitchFamily="34" charset="0"/>
              <a:buChar char="•"/>
            </a:pPr>
            <a:r>
              <a:rPr lang="en-US" sz="2400" b="1" dirty="0" smtClean="0">
                <a:solidFill>
                  <a:srgbClr val="C00000"/>
                </a:solidFill>
              </a:rPr>
              <a:t>  October 14</a:t>
            </a:r>
            <a:r>
              <a:rPr lang="en-US" sz="2400" b="1" baseline="30000" dirty="0" smtClean="0">
                <a:solidFill>
                  <a:srgbClr val="C00000"/>
                </a:solidFill>
              </a:rPr>
              <a:t>th</a:t>
            </a:r>
            <a:r>
              <a:rPr lang="en-US" sz="2400" b="1" dirty="0" smtClean="0">
                <a:solidFill>
                  <a:srgbClr val="C00000"/>
                </a:solidFill>
              </a:rPr>
              <a:t>:  Steve Binder, College Recruit 6:30pm, </a:t>
            </a:r>
            <a:r>
              <a:rPr lang="en-US" sz="2400" b="1" dirty="0" err="1" smtClean="0">
                <a:solidFill>
                  <a:srgbClr val="C00000"/>
                </a:solidFill>
              </a:rPr>
              <a:t>PHS</a:t>
            </a:r>
            <a:endParaRPr lang="en-US" sz="2400" b="1" dirty="0" smtClean="0">
              <a:solidFill>
                <a:srgbClr val="C00000"/>
              </a:solidFill>
            </a:endParaRPr>
          </a:p>
          <a:p>
            <a:pPr marL="342900" indent="-342900">
              <a:buFont typeface="Arial" panose="020B0604020202020204" pitchFamily="34" charset="0"/>
              <a:buChar char="•"/>
            </a:pPr>
            <a:r>
              <a:rPr lang="en-US" sz="2400" b="1" dirty="0" smtClean="0">
                <a:solidFill>
                  <a:srgbClr val="C00000"/>
                </a:solidFill>
              </a:rPr>
              <a:t>  October 27</a:t>
            </a:r>
            <a:r>
              <a:rPr lang="en-US" sz="2400" b="1" baseline="30000" dirty="0" smtClean="0">
                <a:solidFill>
                  <a:srgbClr val="C00000"/>
                </a:solidFill>
              </a:rPr>
              <a:t>th</a:t>
            </a:r>
            <a:r>
              <a:rPr lang="en-US" sz="2400" b="1" dirty="0" smtClean="0">
                <a:solidFill>
                  <a:srgbClr val="C00000"/>
                </a:solidFill>
              </a:rPr>
              <a:t>:  BOE Meeting</a:t>
            </a:r>
            <a:endParaRPr lang="en-US" sz="2400" b="1" dirty="0">
              <a:solidFill>
                <a:srgbClr val="C00000"/>
              </a:solidFill>
            </a:endParaRPr>
          </a:p>
          <a:p>
            <a:pPr marL="342900" indent="-342900">
              <a:buFont typeface="Arial" panose="020B0604020202020204" pitchFamily="34" charset="0"/>
              <a:buChar char="•"/>
            </a:pPr>
            <a:r>
              <a:rPr lang="en-US" sz="2400" b="1" dirty="0" smtClean="0">
                <a:solidFill>
                  <a:srgbClr val="C00000"/>
                </a:solidFill>
              </a:rPr>
              <a:t>  November 13</a:t>
            </a:r>
            <a:r>
              <a:rPr lang="en-US" sz="2400" b="1" baseline="30000" dirty="0" smtClean="0">
                <a:solidFill>
                  <a:srgbClr val="C00000"/>
                </a:solidFill>
              </a:rPr>
              <a:t>th</a:t>
            </a:r>
            <a:r>
              <a:rPr lang="en-US" sz="2400" b="1" dirty="0" smtClean="0">
                <a:solidFill>
                  <a:srgbClr val="C00000"/>
                </a:solidFill>
              </a:rPr>
              <a:t>:  Hall of Fame (Colonial Terrace, 6:30pm)</a:t>
            </a:r>
          </a:p>
          <a:p>
            <a:endParaRPr lang="en-US" sz="2800" b="1" dirty="0" smtClean="0">
              <a:solidFill>
                <a:srgbClr val="FF0000"/>
              </a:solidFill>
            </a:endParaRPr>
          </a:p>
          <a:p>
            <a:endParaRPr lang="en-US" sz="32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61882" y="3619840"/>
            <a:ext cx="4724400" cy="2657476"/>
          </a:xfrm>
          <a:prstGeom prst="rect">
            <a:avLst/>
          </a:prstGeom>
        </p:spPr>
      </p:pic>
    </p:spTree>
    <p:extLst>
      <p:ext uri="{BB962C8B-B14F-4D97-AF65-F5344CB8AC3E}">
        <p14:creationId xmlns:p14="http://schemas.microsoft.com/office/powerpoint/2010/main" val="6315572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b="1" dirty="0" smtClean="0"/>
              <a:t>District Presentations</a:t>
            </a:r>
            <a:endParaRPr lang="en-US" b="1" dirty="0"/>
          </a:p>
        </p:txBody>
      </p:sp>
      <p:sp>
        <p:nvSpPr>
          <p:cNvPr id="3" name="Content Placeholder 2"/>
          <p:cNvSpPr>
            <a:spLocks noGrp="1"/>
          </p:cNvSpPr>
          <p:nvPr>
            <p:ph idx="1"/>
          </p:nvPr>
        </p:nvSpPr>
        <p:spPr>
          <a:xfrm>
            <a:off x="457200" y="1341437"/>
            <a:ext cx="8229600" cy="4525963"/>
          </a:xfrm>
        </p:spPr>
        <p:txBody>
          <a:bodyPr/>
          <a:lstStyle/>
          <a:p>
            <a:r>
              <a:rPr lang="en-US" b="1" dirty="0" smtClean="0">
                <a:solidFill>
                  <a:srgbClr val="C00000"/>
                </a:solidFill>
              </a:rPr>
              <a:t>Carmine Crisci:  Facilities/Projects Update</a:t>
            </a:r>
          </a:p>
          <a:p>
            <a:r>
              <a:rPr lang="en-US" b="1" dirty="0" smtClean="0">
                <a:solidFill>
                  <a:srgbClr val="C00000"/>
                </a:solidFill>
              </a:rPr>
              <a:t>Joe Mosey:  Enrollment/FTE (moved to 10/6)</a:t>
            </a:r>
          </a:p>
          <a:p>
            <a:r>
              <a:rPr lang="en-US" b="1" dirty="0" smtClean="0">
                <a:solidFill>
                  <a:srgbClr val="C00000"/>
                </a:solidFill>
              </a:rPr>
              <a:t>Janice Reid/Joe Mosey:  Technology Plan</a:t>
            </a:r>
            <a:endParaRPr lang="en-US" b="1" dirty="0">
              <a:solidFill>
                <a:srgbClr val="C00000"/>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0671" y="3657600"/>
            <a:ext cx="2687260" cy="186615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76600" y="4648200"/>
            <a:ext cx="2743200" cy="182880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03681" y="3467100"/>
            <a:ext cx="2540000" cy="1905000"/>
          </a:xfrm>
          <a:prstGeom prst="rect">
            <a:avLst/>
          </a:prstGeom>
        </p:spPr>
      </p:pic>
      <p:graphicFrame>
        <p:nvGraphicFramePr>
          <p:cNvPr id="4" name="Object 3"/>
          <p:cNvGraphicFramePr>
            <a:graphicFrameLocks noChangeAspect="1"/>
          </p:cNvGraphicFramePr>
          <p:nvPr>
            <p:extLst>
              <p:ext uri="{D42A27DB-BD31-4B8C-83A1-F6EECF244321}">
                <p14:modId xmlns:p14="http://schemas.microsoft.com/office/powerpoint/2010/main" val="3110355832"/>
              </p:ext>
            </p:extLst>
          </p:nvPr>
        </p:nvGraphicFramePr>
        <p:xfrm>
          <a:off x="7929281" y="1143000"/>
          <a:ext cx="914400" cy="714375"/>
        </p:xfrm>
        <a:graphic>
          <a:graphicData uri="http://schemas.openxmlformats.org/presentationml/2006/ole">
            <mc:AlternateContent xmlns:mc="http://schemas.openxmlformats.org/markup-compatibility/2006">
              <mc:Choice xmlns:v="urn:schemas-microsoft-com:vml" Requires="v">
                <p:oleObj spid="_x0000_s1062" name="Acrobat Document" showAsIcon="1" r:id="rId6" imgW="914400" imgH="714240" progId="AcroExch.Document.11">
                  <p:embed/>
                </p:oleObj>
              </mc:Choice>
              <mc:Fallback>
                <p:oleObj name="Acrobat Document" showAsIcon="1" r:id="rId6" imgW="914400" imgH="714240" progId="AcroExch.Document.11">
                  <p:embed/>
                  <p:pic>
                    <p:nvPicPr>
                      <p:cNvPr id="0" name=""/>
                      <p:cNvPicPr/>
                      <p:nvPr/>
                    </p:nvPicPr>
                    <p:blipFill>
                      <a:blip r:embed="rId7"/>
                      <a:stretch>
                        <a:fillRect/>
                      </a:stretch>
                    </p:blipFill>
                    <p:spPr>
                      <a:xfrm>
                        <a:off x="7929281" y="1143000"/>
                        <a:ext cx="914400" cy="714375"/>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511872267"/>
              </p:ext>
            </p:extLst>
          </p:nvPr>
        </p:nvGraphicFramePr>
        <p:xfrm>
          <a:off x="7772400" y="2438400"/>
          <a:ext cx="914400" cy="714375"/>
        </p:xfrm>
        <a:graphic>
          <a:graphicData uri="http://schemas.openxmlformats.org/presentationml/2006/ole">
            <mc:AlternateContent xmlns:mc="http://schemas.openxmlformats.org/markup-compatibility/2006">
              <mc:Choice xmlns:v="urn:schemas-microsoft-com:vml" Requires="v">
                <p:oleObj spid="_x0000_s1063" name="Acrobat Document" showAsIcon="1" r:id="rId8" imgW="914400" imgH="714240" progId="AcroExch.Document.11">
                  <p:embed/>
                </p:oleObj>
              </mc:Choice>
              <mc:Fallback>
                <p:oleObj name="Acrobat Document" showAsIcon="1" r:id="rId8" imgW="914400" imgH="714240" progId="AcroExch.Document.11">
                  <p:embed/>
                  <p:pic>
                    <p:nvPicPr>
                      <p:cNvPr id="0" name=""/>
                      <p:cNvPicPr/>
                      <p:nvPr/>
                    </p:nvPicPr>
                    <p:blipFill>
                      <a:blip r:embed="rId9"/>
                      <a:stretch>
                        <a:fillRect/>
                      </a:stretch>
                    </p:blipFill>
                    <p:spPr>
                      <a:xfrm>
                        <a:off x="7772400" y="2438400"/>
                        <a:ext cx="914400" cy="714375"/>
                      </a:xfrm>
                      <a:prstGeom prst="rect">
                        <a:avLst/>
                      </a:prstGeom>
                    </p:spPr>
                  </p:pic>
                </p:oleObj>
              </mc:Fallback>
            </mc:AlternateContent>
          </a:graphicData>
        </a:graphic>
      </p:graphicFrame>
    </p:spTree>
    <p:extLst>
      <p:ext uri="{BB962C8B-B14F-4D97-AF65-F5344CB8AC3E}">
        <p14:creationId xmlns:p14="http://schemas.microsoft.com/office/powerpoint/2010/main" val="28372266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0"/>
            <a:ext cx="7924800" cy="990600"/>
          </a:xfrm>
        </p:spPr>
        <p:txBody>
          <a:bodyPr>
            <a:normAutofit fontScale="90000"/>
          </a:bodyPr>
          <a:lstStyle/>
          <a:p>
            <a:pPr algn="ctr"/>
            <a:r>
              <a:rPr lang="en-US" sz="3600" b="1" dirty="0" smtClean="0">
                <a:solidFill>
                  <a:srgbClr val="C00000"/>
                </a:solidFill>
              </a:rPr>
              <a:t>Thank You and Enjoy </a:t>
            </a:r>
            <a:r>
              <a:rPr lang="en-US" sz="3600" b="1" smtClean="0">
                <a:solidFill>
                  <a:srgbClr val="C00000"/>
                </a:solidFill>
              </a:rPr>
              <a:t>the Evening                       </a:t>
            </a:r>
            <a:r>
              <a:rPr lang="en-US" sz="3600" b="1" i="1" dirty="0" smtClean="0"/>
              <a:t>Have A Successful 2015-2016 School Year</a:t>
            </a:r>
            <a:endParaRPr lang="en-US" sz="3600" b="1" i="1" dirty="0"/>
          </a:p>
        </p:txBody>
      </p:sp>
      <p:sp>
        <p:nvSpPr>
          <p:cNvPr id="3" name="Content Placeholder 2"/>
          <p:cNvSpPr>
            <a:spLocks noGrp="1"/>
          </p:cNvSpPr>
          <p:nvPr>
            <p:ph idx="1"/>
          </p:nvPr>
        </p:nvSpPr>
        <p:spPr>
          <a:xfrm>
            <a:off x="766010" y="228600"/>
            <a:ext cx="7543800" cy="2362200"/>
          </a:xfrm>
        </p:spPr>
        <p:txBody>
          <a:bodyPr>
            <a:normAutofit fontScale="92500"/>
          </a:bodyPr>
          <a:lstStyle/>
          <a:p>
            <a:pPr marL="0" indent="0" algn="ctr">
              <a:buNone/>
            </a:pPr>
            <a:r>
              <a:rPr lang="en-US" b="1" dirty="0" smtClean="0"/>
              <a:t>*This Concludes the Superintendent’s Report</a:t>
            </a:r>
          </a:p>
          <a:p>
            <a:pPr marL="0" indent="0" algn="ctr">
              <a:buNone/>
            </a:pPr>
            <a:r>
              <a:rPr lang="en-US" dirty="0" smtClean="0"/>
              <a:t>--Be </a:t>
            </a:r>
            <a:r>
              <a:rPr lang="en-US" dirty="0"/>
              <a:t>G</a:t>
            </a:r>
            <a:r>
              <a:rPr lang="en-US" dirty="0" smtClean="0"/>
              <a:t>ood to Yourself and Each Other--</a:t>
            </a:r>
          </a:p>
          <a:p>
            <a:pPr marL="0" indent="0" algn="ctr">
              <a:buNone/>
            </a:pPr>
            <a:endParaRPr lang="en-US" sz="2200" b="1" i="1" dirty="0" smtClean="0"/>
          </a:p>
          <a:p>
            <a:pPr marL="0" indent="0" algn="ctr">
              <a:buNone/>
            </a:pPr>
            <a:r>
              <a:rPr lang="en-US" sz="2600" i="1" dirty="0" smtClean="0"/>
              <a:t>“Be the Change you wish to see in the World.”</a:t>
            </a:r>
          </a:p>
          <a:p>
            <a:pPr marL="0" indent="0" algn="ctr">
              <a:buNone/>
            </a:pPr>
            <a:r>
              <a:rPr lang="en-US" sz="2600" i="1" dirty="0" smtClean="0"/>
              <a:t>M. </a:t>
            </a:r>
            <a:r>
              <a:rPr lang="en-US" sz="2600" i="1" dirty="0" err="1" smtClean="0"/>
              <a:t>Ghandi</a:t>
            </a:r>
            <a:endParaRPr lang="en-US" sz="2600" i="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90800" y="2743200"/>
            <a:ext cx="3505200" cy="2336800"/>
          </a:xfrm>
          <a:prstGeom prst="rect">
            <a:avLst/>
          </a:prstGeom>
        </p:spPr>
      </p:pic>
    </p:spTree>
    <p:extLst>
      <p:ext uri="{BB962C8B-B14F-4D97-AF65-F5344CB8AC3E}">
        <p14:creationId xmlns:p14="http://schemas.microsoft.com/office/powerpoint/2010/main" val="14362897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70037"/>
            <a:ext cx="2628383" cy="325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4343400"/>
            <a:ext cx="3799863" cy="2196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10200" y="108137"/>
            <a:ext cx="2238375" cy="299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24387" y="4330035"/>
            <a:ext cx="3810000" cy="2223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752600" y="3498413"/>
            <a:ext cx="6324600" cy="461665"/>
          </a:xfrm>
          <a:prstGeom prst="rect">
            <a:avLst/>
          </a:prstGeom>
        </p:spPr>
        <p:txBody>
          <a:bodyPr wrap="square">
            <a:spAutoFit/>
          </a:bodyPr>
          <a:lstStyle/>
          <a:p>
            <a:r>
              <a:rPr lang="en-US" sz="1200" b="1" dirty="0"/>
              <a:t>"This year we have added many new facets to our Performing Arts Department, such as dance and guitars. </a:t>
            </a:r>
            <a:r>
              <a:rPr lang="en-US" sz="1200" b="1" dirty="0" smtClean="0"/>
              <a:t> Here are </a:t>
            </a:r>
            <a:r>
              <a:rPr lang="en-US" sz="1200" b="1" dirty="0"/>
              <a:t>a </a:t>
            </a:r>
            <a:r>
              <a:rPr lang="en-US" sz="1200" b="1" dirty="0" smtClean="0"/>
              <a:t>photos </a:t>
            </a:r>
            <a:r>
              <a:rPr lang="en-US" sz="1200" b="1" dirty="0"/>
              <a:t>from Mr. Del </a:t>
            </a:r>
            <a:r>
              <a:rPr lang="en-US" sz="1200" b="1" dirty="0" err="1"/>
              <a:t>Casale's</a:t>
            </a:r>
            <a:r>
              <a:rPr lang="en-US" sz="1200" b="1" dirty="0"/>
              <a:t> Guitar &amp; Music Theory class."</a:t>
            </a:r>
          </a:p>
        </p:txBody>
      </p:sp>
    </p:spTree>
    <p:extLst>
      <p:ext uri="{BB962C8B-B14F-4D97-AF65-F5344CB8AC3E}">
        <p14:creationId xmlns:p14="http://schemas.microsoft.com/office/powerpoint/2010/main" val="40984675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839200" cy="1477962"/>
          </a:xfrm>
        </p:spPr>
        <p:txBody>
          <a:bodyPr>
            <a:normAutofit fontScale="90000"/>
          </a:bodyPr>
          <a:lstStyle/>
          <a:p>
            <a:r>
              <a:rPr lang="en-US" sz="2700" b="1" dirty="0">
                <a:solidFill>
                  <a:srgbClr val="C00000"/>
                </a:solidFill>
              </a:rPr>
              <a:t>September 22</a:t>
            </a:r>
            <a:r>
              <a:rPr lang="en-US" sz="2700" b="1" baseline="30000" dirty="0">
                <a:solidFill>
                  <a:srgbClr val="C00000"/>
                </a:solidFill>
              </a:rPr>
              <a:t>nd:</a:t>
            </a:r>
            <a:r>
              <a:rPr lang="en-US" sz="2700" b="1" dirty="0">
                <a:solidFill>
                  <a:srgbClr val="C00000"/>
                </a:solidFill>
              </a:rPr>
              <a:t>  </a:t>
            </a:r>
            <a:r>
              <a:rPr lang="en-US" sz="2700" b="1" smtClean="0">
                <a:solidFill>
                  <a:srgbClr val="C00000"/>
                </a:solidFill>
              </a:rPr>
              <a:t>Dads/Father Figures </a:t>
            </a:r>
            <a:r>
              <a:rPr lang="en-US" sz="2700" b="1" dirty="0">
                <a:solidFill>
                  <a:srgbClr val="C00000"/>
                </a:solidFill>
              </a:rPr>
              <a:t>Take Your Child </a:t>
            </a:r>
            <a:r>
              <a:rPr lang="en-US" sz="2700" b="1">
                <a:solidFill>
                  <a:srgbClr val="C00000"/>
                </a:solidFill>
              </a:rPr>
              <a:t>to </a:t>
            </a:r>
            <a:r>
              <a:rPr lang="en-US" sz="2700" b="1" smtClean="0">
                <a:solidFill>
                  <a:srgbClr val="C00000"/>
                </a:solidFill>
              </a:rPr>
              <a:t>School </a:t>
            </a:r>
            <a:r>
              <a:rPr lang="en-US" sz="2700" b="1" dirty="0" smtClean="0">
                <a:solidFill>
                  <a:srgbClr val="C00000"/>
                </a:solidFill>
              </a:rPr>
              <a:t>Day</a:t>
            </a:r>
            <a:br>
              <a:rPr lang="en-US" sz="2700" b="1" dirty="0" smtClean="0">
                <a:solidFill>
                  <a:srgbClr val="C00000"/>
                </a:solidFill>
              </a:rPr>
            </a:br>
            <a:r>
              <a:rPr lang="en-US" sz="2200" b="1" dirty="0" smtClean="0"/>
              <a:t>Thank you for your support and Participation:  Thank you to our building leaders, staff/faculty and Lisa Aspinall-</a:t>
            </a:r>
            <a:r>
              <a:rPr lang="en-US" sz="2200" b="1" dirty="0" err="1" smtClean="0"/>
              <a:t>Kellawon</a:t>
            </a:r>
            <a:r>
              <a:rPr lang="en-US" sz="2200" b="1" dirty="0" smtClean="0"/>
              <a:t>, </a:t>
            </a:r>
            <a:r>
              <a:rPr lang="en-US" sz="2200" b="1" dirty="0"/>
              <a:t>Tony Mitchell, </a:t>
            </a:r>
            <a:r>
              <a:rPr lang="en-US" sz="2200" b="1" dirty="0" smtClean="0"/>
              <a:t>Martin McDonald, </a:t>
            </a:r>
            <a:br>
              <a:rPr lang="en-US" sz="2200" b="1" dirty="0" smtClean="0"/>
            </a:br>
            <a:r>
              <a:rPr lang="en-US" sz="2200" b="1" dirty="0" smtClean="0"/>
              <a:t>and Michael Simpkins for assisting at our welcoming tables</a:t>
            </a:r>
            <a:endParaRPr lang="en-US" sz="2200" b="1" dirty="0"/>
          </a:p>
        </p:txBody>
      </p:sp>
      <p:pic>
        <p:nvPicPr>
          <p:cNvPr id="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828800"/>
            <a:ext cx="32004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0" y="4219576"/>
            <a:ext cx="35814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10200" y="1800225"/>
            <a:ext cx="3200400" cy="216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34000" y="4114801"/>
            <a:ext cx="3276600" cy="257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1187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971800"/>
            <a:ext cx="4572000" cy="923330"/>
          </a:xfrm>
          <a:prstGeom prst="rect">
            <a:avLst/>
          </a:prstGeom>
        </p:spPr>
        <p:txBody>
          <a:bodyPr>
            <a:spAutoFit/>
          </a:bodyPr>
          <a:lstStyle/>
          <a:p>
            <a:pPr algn="ctr"/>
            <a:r>
              <a:rPr lang="en-US" b="1" dirty="0" smtClean="0"/>
              <a:t>Mt. Olivet Partnership; </a:t>
            </a:r>
            <a:r>
              <a:rPr lang="en-US" b="1" dirty="0" err="1" smtClean="0"/>
              <a:t>Oakside</a:t>
            </a:r>
            <a:r>
              <a:rPr lang="en-US" b="1" dirty="0" smtClean="0"/>
              <a:t> Fun;                      MS Hallway; Woodside Pride  </a:t>
            </a:r>
            <a:endParaRPr lang="en-US" b="1" dirty="0"/>
          </a:p>
          <a:p>
            <a:r>
              <a:rPr lang="en-US" dirty="0"/>
              <a:t>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457200"/>
            <a:ext cx="3352800" cy="188595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457200"/>
            <a:ext cx="3200400" cy="213360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57800" y="3211731"/>
            <a:ext cx="3048000" cy="2032000"/>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0600" y="4227731"/>
            <a:ext cx="3352800" cy="2235200"/>
          </a:xfrm>
          <a:prstGeom prst="rect">
            <a:avLst/>
          </a:prstGeom>
        </p:spPr>
      </p:pic>
    </p:spTree>
    <p:extLst>
      <p:ext uri="{BB962C8B-B14F-4D97-AF65-F5344CB8AC3E}">
        <p14:creationId xmlns:p14="http://schemas.microsoft.com/office/powerpoint/2010/main" val="16216416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152400"/>
            <a:ext cx="7439025" cy="1692771"/>
          </a:xfrm>
          <a:prstGeom prst="rect">
            <a:avLst/>
          </a:prstGeom>
        </p:spPr>
        <p:txBody>
          <a:bodyPr wrap="square">
            <a:spAutoFit/>
          </a:bodyPr>
          <a:lstStyle/>
          <a:p>
            <a:pPr algn="ctr"/>
            <a:r>
              <a:rPr lang="en-US" sz="1200" b="1" dirty="0"/>
              <a:t>Woodside &amp; </a:t>
            </a:r>
            <a:r>
              <a:rPr lang="en-US" sz="1200" b="1" dirty="0" err="1"/>
              <a:t>Oakside</a:t>
            </a:r>
            <a:r>
              <a:rPr lang="en-US" sz="1200" b="1" dirty="0"/>
              <a:t> Celebrate Constitution Day</a:t>
            </a:r>
            <a:endParaRPr lang="en-US" sz="1200" dirty="0"/>
          </a:p>
          <a:p>
            <a:r>
              <a:rPr lang="en-US" sz="1200" dirty="0"/>
              <a:t> </a:t>
            </a:r>
          </a:p>
          <a:p>
            <a:r>
              <a:rPr lang="en-US" sz="1600" b="1" dirty="0">
                <a:solidFill>
                  <a:srgbClr val="C00000"/>
                </a:solidFill>
              </a:rPr>
              <a:t>Students at Woodside and </a:t>
            </a:r>
            <a:r>
              <a:rPr lang="en-US" sz="1600" b="1" dirty="0" err="1">
                <a:solidFill>
                  <a:srgbClr val="C00000"/>
                </a:solidFill>
              </a:rPr>
              <a:t>Oakside</a:t>
            </a:r>
            <a:r>
              <a:rPr lang="en-US" sz="1600" b="1" dirty="0">
                <a:solidFill>
                  <a:srgbClr val="C00000"/>
                </a:solidFill>
              </a:rPr>
              <a:t> took a moment out of their busy mornings today to gather outside at their school's flag posts so that they could celebrate Constitution Day. At </a:t>
            </a:r>
            <a:r>
              <a:rPr lang="en-US" sz="1600" b="1" dirty="0" err="1">
                <a:solidFill>
                  <a:srgbClr val="C00000"/>
                </a:solidFill>
              </a:rPr>
              <a:t>Oakside</a:t>
            </a:r>
            <a:r>
              <a:rPr lang="en-US" sz="1600" b="1" dirty="0">
                <a:solidFill>
                  <a:srgbClr val="C00000"/>
                </a:solidFill>
              </a:rPr>
              <a:t>, students read about what the Constitution is and why it was created, while at Woodside, students decorated hats and waved American flags. Both schools recited the Pledge of Allegiance and finished the ceremony by singing patriotic songs.</a:t>
            </a:r>
          </a:p>
        </p:txBody>
      </p:sp>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349" y="2047875"/>
            <a:ext cx="2857500" cy="199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76575" y="3462338"/>
            <a:ext cx="2990850" cy="1947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2200" y="4648200"/>
            <a:ext cx="2838450" cy="199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25286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43200" y="152400"/>
            <a:ext cx="5867400" cy="2616101"/>
          </a:xfrm>
          <a:prstGeom prst="rect">
            <a:avLst/>
          </a:prstGeom>
        </p:spPr>
        <p:txBody>
          <a:bodyPr wrap="square">
            <a:spAutoFit/>
          </a:bodyPr>
          <a:lstStyle/>
          <a:p>
            <a:pPr algn="ctr"/>
            <a:r>
              <a:rPr lang="en-US" sz="1200" b="1" dirty="0">
                <a:hlinkClick r:id="rId2"/>
              </a:rPr>
              <a:t>Youth Voices Center Brings New Program To Peekskill High</a:t>
            </a:r>
            <a:endParaRPr lang="en-US" sz="1200" b="1" dirty="0"/>
          </a:p>
          <a:p>
            <a:r>
              <a:rPr lang="en-US" sz="1200" dirty="0"/>
              <a:t> </a:t>
            </a:r>
          </a:p>
          <a:p>
            <a:r>
              <a:rPr lang="en-US" sz="1400" b="1" dirty="0">
                <a:solidFill>
                  <a:srgbClr val="C00000"/>
                </a:solidFill>
              </a:rPr>
              <a:t>"During this school year, Founder and Executive Director of Youth Voices Center Inc. Michael </a:t>
            </a:r>
            <a:r>
              <a:rPr lang="en-US" sz="1400" b="1" dirty="0" err="1">
                <a:solidFill>
                  <a:srgbClr val="C00000"/>
                </a:solidFill>
              </a:rPr>
              <a:t>Arterberry</a:t>
            </a:r>
            <a:r>
              <a:rPr lang="en-US" sz="1400" b="1" dirty="0">
                <a:solidFill>
                  <a:srgbClr val="C00000"/>
                </a:solidFill>
              </a:rPr>
              <a:t> will facilitate 27 "Power of Peace" workshops at Peekskill High School to address leadership skills, conflict resolution, teamwork, diversity, understanding and decision making</a:t>
            </a:r>
            <a:r>
              <a:rPr lang="en-US" sz="1400" b="1" dirty="0" smtClean="0">
                <a:solidFill>
                  <a:srgbClr val="C00000"/>
                </a:solidFill>
              </a:rPr>
              <a:t>.  The </a:t>
            </a:r>
            <a:r>
              <a:rPr lang="en-US" sz="1400" b="1" dirty="0">
                <a:solidFill>
                  <a:srgbClr val="C00000"/>
                </a:solidFill>
              </a:rPr>
              <a:t>program, an experiential workshop that strives to allow young people to use their voice in expressing personal concerns, fears and dreams, has been proven successful in multiple school districts, including New Rochelle, Port Chester and Schenectady. The workshops are designed to help young people understand life, responsibilities and challenges and to provide them with the necessary tools to succeed, take action and create a positive impact."</a:t>
            </a: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52400"/>
            <a:ext cx="2238375" cy="223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1925" y="3938587"/>
            <a:ext cx="2016631" cy="263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28950" y="4739295"/>
            <a:ext cx="2990850" cy="199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descr="Q:\2015-2016\Superintendent's BOE Presentations\September 1516\SR Sept 29\Pics\SA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23448" y="3657600"/>
            <a:ext cx="2201502" cy="32004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286000" y="2798202"/>
            <a:ext cx="4637448" cy="1754326"/>
          </a:xfrm>
          <a:prstGeom prst="rect">
            <a:avLst/>
          </a:prstGeom>
        </p:spPr>
        <p:txBody>
          <a:bodyPr wrap="square">
            <a:spAutoFit/>
          </a:bodyPr>
          <a:lstStyle/>
          <a:p>
            <a:r>
              <a:rPr lang="en-US" sz="1200" b="1" dirty="0"/>
              <a:t>Summit Academy Awarded Peekskill Education Foundation Grant for Rings Homestead Field Trip</a:t>
            </a:r>
            <a:endParaRPr lang="en-US" sz="1200" dirty="0"/>
          </a:p>
          <a:p>
            <a:r>
              <a:rPr lang="en-US" sz="1200" dirty="0"/>
              <a:t> </a:t>
            </a:r>
            <a:r>
              <a:rPr lang="en-US" sz="1200" b="1" dirty="0" smtClean="0"/>
              <a:t>A </a:t>
            </a:r>
            <a:r>
              <a:rPr lang="en-US" sz="1200" b="1" dirty="0"/>
              <a:t>generous grant from the Peekskill Education Foundation enabled the Summit Academy student body and faculty/staff to spend an uplifting day at the Ring Homestead Ropes Course. The purpose of the day's program was to encourage students to meet and overcome challenges, to work together, and to cheer on each other's successes. Students encouraged each other to feats of effort and bravery - and made new friendships.</a:t>
            </a:r>
          </a:p>
        </p:txBody>
      </p:sp>
    </p:spTree>
    <p:extLst>
      <p:ext uri="{BB962C8B-B14F-4D97-AF65-F5344CB8AC3E}">
        <p14:creationId xmlns:p14="http://schemas.microsoft.com/office/powerpoint/2010/main" val="18240873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Attendance Matters:  </a:t>
            </a:r>
            <a:r>
              <a:rPr lang="en-US" sz="3600" i="1" dirty="0" smtClean="0"/>
              <a:t>Attendance/Discipline Council</a:t>
            </a:r>
            <a:r>
              <a:rPr lang="en-US" sz="3600" dirty="0" smtClean="0"/>
              <a:t/>
            </a:r>
            <a:br>
              <a:rPr lang="en-US" sz="3600" dirty="0" smtClean="0"/>
            </a:br>
            <a:r>
              <a:rPr lang="en-US" sz="3200" b="1" dirty="0" smtClean="0"/>
              <a:t>A System Focused on Every Student; Every Day</a:t>
            </a:r>
            <a:endParaRPr lang="en-US" sz="3200" b="1" dirty="0"/>
          </a:p>
        </p:txBody>
      </p:sp>
      <p:sp>
        <p:nvSpPr>
          <p:cNvPr id="7" name="Rectangle 6"/>
          <p:cNvSpPr/>
          <p:nvPr/>
        </p:nvSpPr>
        <p:spPr>
          <a:xfrm>
            <a:off x="1295400" y="4572000"/>
            <a:ext cx="6629400" cy="2031325"/>
          </a:xfrm>
          <a:prstGeom prst="rect">
            <a:avLst/>
          </a:prstGeom>
        </p:spPr>
        <p:txBody>
          <a:bodyPr wrap="square">
            <a:spAutoFit/>
          </a:bodyPr>
          <a:lstStyle/>
          <a:p>
            <a:pPr algn="ctr"/>
            <a:r>
              <a:rPr lang="en-US" b="1" dirty="0">
                <a:solidFill>
                  <a:srgbClr val="C00000"/>
                </a:solidFill>
              </a:rPr>
              <a:t>Attendance Works is a national and state initiative that promotes awareness of the important role that school attendance plays in achieving academic success starting with school entry. Our goal is to ensure that every district in the country not only tracks chronic absence data beginning in kindergarten or ideally earlier, but also partners with families and community agencies to intervene when attendance is a problem for children or particular schools.</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3200" y="1981200"/>
            <a:ext cx="3429000" cy="2286000"/>
          </a:xfrm>
          <a:prstGeom prst="rect">
            <a:avLst/>
          </a:prstGeom>
        </p:spPr>
      </p:pic>
    </p:spTree>
    <p:extLst>
      <p:ext uri="{BB962C8B-B14F-4D97-AF65-F5344CB8AC3E}">
        <p14:creationId xmlns:p14="http://schemas.microsoft.com/office/powerpoint/2010/main" val="9386715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039100" cy="1066800"/>
          </a:xfrm>
          <a:ln>
            <a:noFill/>
          </a:ln>
        </p:spPr>
        <p:txBody>
          <a:bodyPr>
            <a:noAutofit/>
          </a:bodyPr>
          <a:lstStyle/>
          <a:p>
            <a:pPr algn="ctr"/>
            <a:r>
              <a:rPr lang="en-US" sz="3600" b="1" dirty="0" smtClean="0"/>
              <a:t>Top-Ten (10) Reasons Peekskill is a Wonderful </a:t>
            </a:r>
            <a:r>
              <a:rPr lang="en-US" sz="3600" b="1" dirty="0"/>
              <a:t>P</a:t>
            </a:r>
            <a:r>
              <a:rPr lang="en-US" sz="3600" b="1" dirty="0" smtClean="0"/>
              <a:t>lace to Live and Learn</a:t>
            </a:r>
            <a:endParaRPr lang="en-US" sz="3600" b="1" dirty="0"/>
          </a:p>
        </p:txBody>
      </p:sp>
      <p:sp>
        <p:nvSpPr>
          <p:cNvPr id="5" name="Content Placeholder 4"/>
          <p:cNvSpPr>
            <a:spLocks noGrp="1"/>
          </p:cNvSpPr>
          <p:nvPr>
            <p:ph idx="1"/>
          </p:nvPr>
        </p:nvSpPr>
        <p:spPr>
          <a:xfrm>
            <a:off x="228600" y="1570037"/>
            <a:ext cx="8763000" cy="4906963"/>
          </a:xfrm>
        </p:spPr>
        <p:txBody>
          <a:bodyPr>
            <a:normAutofit fontScale="85000" lnSpcReduction="20000"/>
          </a:bodyPr>
          <a:lstStyle/>
          <a:p>
            <a:pPr marL="0" indent="0">
              <a:buNone/>
            </a:pPr>
            <a:r>
              <a:rPr lang="en-US" sz="3600" b="1" dirty="0" smtClean="0">
                <a:solidFill>
                  <a:srgbClr val="C00000"/>
                </a:solidFill>
              </a:rPr>
              <a:t>10. We are life-long Learners</a:t>
            </a:r>
            <a:endParaRPr lang="en-US" sz="3600" b="1" dirty="0">
              <a:solidFill>
                <a:srgbClr val="C00000"/>
              </a:solidFill>
            </a:endParaRPr>
          </a:p>
          <a:p>
            <a:pPr marL="0" indent="0">
              <a:buNone/>
            </a:pPr>
            <a:r>
              <a:rPr lang="en-US" sz="3600" b="1" dirty="0" smtClean="0">
                <a:solidFill>
                  <a:srgbClr val="C00000"/>
                </a:solidFill>
              </a:rPr>
              <a:t>9.  Our Residency Program</a:t>
            </a:r>
          </a:p>
          <a:p>
            <a:pPr marL="0" indent="0">
              <a:buNone/>
            </a:pPr>
            <a:r>
              <a:rPr lang="en-US" sz="3600" b="1" dirty="0" smtClean="0">
                <a:solidFill>
                  <a:srgbClr val="C00000"/>
                </a:solidFill>
              </a:rPr>
              <a:t>8.  5k Fun-Run/Walk (Oct. 10</a:t>
            </a:r>
            <a:r>
              <a:rPr lang="en-US" sz="3600" b="1" baseline="30000" dirty="0" smtClean="0">
                <a:solidFill>
                  <a:srgbClr val="C00000"/>
                </a:solidFill>
              </a:rPr>
              <a:t>th</a:t>
            </a:r>
            <a:r>
              <a:rPr lang="en-US" sz="3600" b="1" dirty="0" smtClean="0">
                <a:solidFill>
                  <a:srgbClr val="C00000"/>
                </a:solidFill>
              </a:rPr>
              <a:t>)</a:t>
            </a:r>
            <a:endParaRPr lang="en-US" sz="3600" b="1" i="1" dirty="0" smtClean="0">
              <a:solidFill>
                <a:srgbClr val="C00000"/>
              </a:solidFill>
            </a:endParaRPr>
          </a:p>
          <a:p>
            <a:pPr marL="0" indent="0">
              <a:buNone/>
            </a:pPr>
            <a:r>
              <a:rPr lang="en-US" sz="3600" b="1" dirty="0" smtClean="0">
                <a:solidFill>
                  <a:srgbClr val="C00000"/>
                </a:solidFill>
              </a:rPr>
              <a:t>7.  Student/Athletes</a:t>
            </a:r>
          </a:p>
          <a:p>
            <a:pPr marL="0" indent="0">
              <a:buNone/>
            </a:pPr>
            <a:r>
              <a:rPr lang="en-US" sz="3600" b="1" dirty="0" smtClean="0">
                <a:solidFill>
                  <a:srgbClr val="C00000"/>
                </a:solidFill>
              </a:rPr>
              <a:t>6.  Paved Roads and Improvements</a:t>
            </a:r>
          </a:p>
          <a:p>
            <a:pPr marL="0" indent="0">
              <a:buNone/>
            </a:pPr>
            <a:r>
              <a:rPr lang="en-US" sz="3600" b="1" dirty="0" smtClean="0">
                <a:solidFill>
                  <a:srgbClr val="C00000"/>
                </a:solidFill>
              </a:rPr>
              <a:t>5.  Character Education</a:t>
            </a:r>
          </a:p>
          <a:p>
            <a:pPr marL="0" indent="0">
              <a:buNone/>
            </a:pPr>
            <a:r>
              <a:rPr lang="en-US" sz="3600" b="1" dirty="0" smtClean="0">
                <a:solidFill>
                  <a:srgbClr val="C00000"/>
                </a:solidFill>
              </a:rPr>
              <a:t>4.  Peer-Peer Support</a:t>
            </a:r>
          </a:p>
          <a:p>
            <a:pPr marL="0" indent="0">
              <a:buNone/>
            </a:pPr>
            <a:r>
              <a:rPr lang="en-US" sz="3600" b="1" dirty="0" smtClean="0">
                <a:solidFill>
                  <a:srgbClr val="C00000"/>
                </a:solidFill>
              </a:rPr>
              <a:t>3.  Focus on Best Practices</a:t>
            </a:r>
            <a:endParaRPr lang="en-US" sz="3600" b="1" i="1" dirty="0" smtClean="0">
              <a:solidFill>
                <a:srgbClr val="C00000"/>
              </a:solidFill>
            </a:endParaRPr>
          </a:p>
          <a:p>
            <a:pPr marL="0" indent="0">
              <a:buNone/>
            </a:pPr>
            <a:r>
              <a:rPr lang="en-US" sz="3600" b="1" dirty="0" smtClean="0">
                <a:solidFill>
                  <a:srgbClr val="C00000"/>
                </a:solidFill>
              </a:rPr>
              <a:t>2.  District Partnerships </a:t>
            </a:r>
          </a:p>
          <a:p>
            <a:pPr marL="0" indent="0">
              <a:buNone/>
            </a:pPr>
            <a:r>
              <a:rPr lang="en-US" sz="3600" b="1" dirty="0" smtClean="0">
                <a:solidFill>
                  <a:srgbClr val="C00000"/>
                </a:solidFill>
              </a:rPr>
              <a:t>1.  Growth Mindset</a:t>
            </a:r>
          </a:p>
          <a:p>
            <a:endParaRPr lang="en-US" dirty="0">
              <a:solidFill>
                <a:srgbClr val="C00000"/>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5400" y="2057400"/>
            <a:ext cx="2387600" cy="3581400"/>
          </a:xfrm>
          <a:prstGeom prst="rect">
            <a:avLst/>
          </a:prstGeom>
        </p:spPr>
      </p:pic>
    </p:spTree>
    <p:extLst>
      <p:ext uri="{BB962C8B-B14F-4D97-AF65-F5344CB8AC3E}">
        <p14:creationId xmlns:p14="http://schemas.microsoft.com/office/powerpoint/2010/main" val="945757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Council Report</a:t>
            </a:r>
            <a:endParaRPr lang="en-US" dirty="0"/>
          </a:p>
        </p:txBody>
      </p:sp>
      <p:sp>
        <p:nvSpPr>
          <p:cNvPr id="3" name="Content Placeholder 2"/>
          <p:cNvSpPr>
            <a:spLocks noGrp="1"/>
          </p:cNvSpPr>
          <p:nvPr>
            <p:ph idx="1"/>
          </p:nvPr>
        </p:nvSpPr>
        <p:spPr/>
        <p:txBody>
          <a:bodyPr/>
          <a:lstStyle/>
          <a:p>
            <a:pPr marL="0" indent="0">
              <a:buNone/>
            </a:pPr>
            <a:r>
              <a:rPr lang="en-US" b="1" dirty="0">
                <a:solidFill>
                  <a:srgbClr val="C00000"/>
                </a:solidFill>
              </a:rPr>
              <a:t>Ariel Ortiz </a:t>
            </a:r>
            <a:r>
              <a:rPr lang="en-US" b="1" dirty="0" smtClean="0">
                <a:solidFill>
                  <a:srgbClr val="C00000"/>
                </a:solidFill>
              </a:rPr>
              <a:t>– Presenter</a:t>
            </a:r>
          </a:p>
          <a:p>
            <a:r>
              <a:rPr lang="en-US" dirty="0" err="1" smtClean="0">
                <a:hlinkClick r:id="rId3"/>
              </a:rPr>
              <a:t>PHS</a:t>
            </a:r>
            <a:r>
              <a:rPr lang="en-US" dirty="0" smtClean="0">
                <a:hlinkClick r:id="rId3"/>
              </a:rPr>
              <a:t> Student Council Report for September</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407200525"/>
              </p:ext>
            </p:extLst>
          </p:nvPr>
        </p:nvGraphicFramePr>
        <p:xfrm>
          <a:off x="4114800" y="3071813"/>
          <a:ext cx="914400" cy="714375"/>
        </p:xfrm>
        <a:graphic>
          <a:graphicData uri="http://schemas.openxmlformats.org/presentationml/2006/ole">
            <mc:AlternateContent xmlns:mc="http://schemas.openxmlformats.org/markup-compatibility/2006">
              <mc:Choice xmlns:v="urn:schemas-microsoft-com:vml" Requires="v">
                <p:oleObj spid="_x0000_s2069" name="Acrobat Document" showAsIcon="1" r:id="rId4" imgW="914400" imgH="714240" progId="AcroExch.Document.11">
                  <p:embed/>
                </p:oleObj>
              </mc:Choice>
              <mc:Fallback>
                <p:oleObj name="Acrobat Document" showAsIcon="1" r:id="rId4" imgW="914400" imgH="714240" progId="AcroExch.Document.11">
                  <p:embed/>
                  <p:pic>
                    <p:nvPicPr>
                      <p:cNvPr id="0" name=""/>
                      <p:cNvPicPr/>
                      <p:nvPr/>
                    </p:nvPicPr>
                    <p:blipFill>
                      <a:blip r:embed="rId5"/>
                      <a:stretch>
                        <a:fillRect/>
                      </a:stretch>
                    </p:blipFill>
                    <p:spPr>
                      <a:xfrm>
                        <a:off x="4114800" y="3071813"/>
                        <a:ext cx="914400" cy="714375"/>
                      </a:xfrm>
                      <a:prstGeom prst="rect">
                        <a:avLst/>
                      </a:prstGeom>
                    </p:spPr>
                  </p:pic>
                </p:oleObj>
              </mc:Fallback>
            </mc:AlternateContent>
          </a:graphicData>
        </a:graphic>
      </p:graphicFrame>
    </p:spTree>
    <p:extLst>
      <p:ext uri="{BB962C8B-B14F-4D97-AF65-F5344CB8AC3E}">
        <p14:creationId xmlns:p14="http://schemas.microsoft.com/office/powerpoint/2010/main" val="40429220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23653</TotalTime>
  <Words>533</Words>
  <Application>Microsoft Office PowerPoint</Application>
  <PresentationFormat>On-screen Show (4:3)</PresentationFormat>
  <Paragraphs>84</Paragraphs>
  <Slides>15</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17" baseType="lpstr">
      <vt:lpstr>Office Theme</vt:lpstr>
      <vt:lpstr>Adobe Acrobat Document</vt:lpstr>
      <vt:lpstr>Superintendent’s Report Dr. David Fine Peekskill City School District:                                               A System Focused on Every Student; Every Day.</vt:lpstr>
      <vt:lpstr>PowerPoint Presentation</vt:lpstr>
      <vt:lpstr>September 22nd:  Dads/Father Figures Take Your Child to School Day Thank you for your support and Participation:  Thank you to our building leaders, staff/faculty and Lisa Aspinall-Kellawon, Tony Mitchell, Martin McDonald,  and Michael Simpkins for assisting at our welcoming tables</vt:lpstr>
      <vt:lpstr>PowerPoint Presentation</vt:lpstr>
      <vt:lpstr>PowerPoint Presentation</vt:lpstr>
      <vt:lpstr>PowerPoint Presentation</vt:lpstr>
      <vt:lpstr>Attendance Matters:  Attendance/Discipline Council A System Focused on Every Student; Every Day</vt:lpstr>
      <vt:lpstr>Top-Ten (10) Reasons Peekskill is a Wonderful Place to Live and Learn</vt:lpstr>
      <vt:lpstr>Student Council Report</vt:lpstr>
      <vt:lpstr>College/University and Beyond</vt:lpstr>
      <vt:lpstr>PowerPoint Presentation</vt:lpstr>
      <vt:lpstr>Grant Allocations for 2015-16 </vt:lpstr>
      <vt:lpstr>PowerPoint Presentation</vt:lpstr>
      <vt:lpstr>District Presentations</vt:lpstr>
      <vt:lpstr>Thank You and Enjoy the Evening                       Have A Successful 2015-2016 School Year</vt:lpstr>
    </vt:vector>
  </TitlesOfParts>
  <Company>Peekskill Central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Superintendent’s Report Dr. David Fine</dc:title>
  <dc:creator>David Fine</dc:creator>
  <cp:lastModifiedBy>template</cp:lastModifiedBy>
  <cp:revision>189</cp:revision>
  <cp:lastPrinted>2015-09-01T16:24:57Z</cp:lastPrinted>
  <dcterms:created xsi:type="dcterms:W3CDTF">2015-06-15T12:51:33Z</dcterms:created>
  <dcterms:modified xsi:type="dcterms:W3CDTF">2015-09-30T03:17:39Z</dcterms:modified>
</cp:coreProperties>
</file>